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90"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3519280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108270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2662520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20FF9E-0823-458C-B704-D79F52F08A0C}"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3064141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20FF9E-0823-458C-B704-D79F52F08A0C}" type="datetimeFigureOut">
              <a:rPr lang="en-US" smtClean="0"/>
              <a:t>10/19/2020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1117267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20FF9E-0823-458C-B704-D79F52F08A0C}" type="datetimeFigureOut">
              <a:rPr lang="en-US" smtClean="0"/>
              <a:t>10/19/2020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1997153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20FF9E-0823-458C-B704-D79F52F08A0C}" type="datetimeFigureOut">
              <a:rPr lang="en-US" smtClean="0"/>
              <a:t>10/19/2020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83640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C20FF9E-0823-458C-B704-D79F52F08A0C}"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2111206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20FF9E-0823-458C-B704-D79F52F08A0C}" type="datetimeFigureOut">
              <a:rPr lang="en-US" smtClean="0"/>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1676326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382989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75587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3634971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8416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2038506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38209161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20FF9E-0823-458C-B704-D79F52F08A0C}" type="datetimeFigureOut">
              <a:rPr lang="en-US" smtClean="0"/>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135BAA-B23A-476C-A9AF-F987E84EE196}" type="slidenum">
              <a:rPr lang="en-US" smtClean="0"/>
              <a:t>‹#›</a:t>
            </a:fld>
            <a:endParaRPr lang="en-US"/>
          </a:p>
        </p:txBody>
      </p:sp>
    </p:spTree>
    <p:extLst>
      <p:ext uri="{BB962C8B-B14F-4D97-AF65-F5344CB8AC3E}">
        <p14:creationId xmlns:p14="http://schemas.microsoft.com/office/powerpoint/2010/main" val="1224971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20FF9E-0823-458C-B704-D79F52F08A0C}" type="datetimeFigureOut">
              <a:rPr lang="en-US" smtClean="0"/>
              <a:t>10/19/2020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8135BAA-B23A-476C-A9AF-F987E84EE196}" type="slidenum">
              <a:rPr lang="en-US" smtClean="0"/>
              <a:t>‹#›</a:t>
            </a:fld>
            <a:endParaRPr lang="en-US"/>
          </a:p>
        </p:txBody>
      </p:sp>
    </p:spTree>
    <p:extLst>
      <p:ext uri="{BB962C8B-B14F-4D97-AF65-F5344CB8AC3E}">
        <p14:creationId xmlns:p14="http://schemas.microsoft.com/office/powerpoint/2010/main" val="2407420909"/>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ptsd.va.gov/understand/common/common_adults.asp#:~:text=The%20following%20statistics%20are%20based,PTSD%20during%20a%20given%20year"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FEE94-4363-4A63-AA0A-7D223B9B5198}"/>
              </a:ext>
            </a:extLst>
          </p:cNvPr>
          <p:cNvSpPr>
            <a:spLocks noGrp="1"/>
          </p:cNvSpPr>
          <p:nvPr>
            <p:ph type="ctrTitle"/>
          </p:nvPr>
        </p:nvSpPr>
        <p:spPr>
          <a:xfrm>
            <a:off x="1507066" y="2166426"/>
            <a:ext cx="9634545" cy="1435612"/>
          </a:xfrm>
        </p:spPr>
        <p:txBody>
          <a:bodyPr>
            <a:normAutofit/>
          </a:bodyPr>
          <a:lstStyle/>
          <a:p>
            <a:pPr algn="ctr"/>
            <a:r>
              <a:rPr lang="en-US" sz="4000" b="1" dirty="0">
                <a:solidFill>
                  <a:schemeClr val="bg1"/>
                </a:solidFill>
                <a:latin typeface="Times New Roman" panose="02020603050405020304" pitchFamily="18" charset="0"/>
                <a:cs typeface="Times New Roman" panose="02020603050405020304" pitchFamily="18" charset="0"/>
              </a:rPr>
              <a:t>POST-TRAUMATIC STRESS DISORDER.</a:t>
            </a:r>
          </a:p>
        </p:txBody>
      </p:sp>
      <p:sp>
        <p:nvSpPr>
          <p:cNvPr id="3" name="Subtitle 2">
            <a:extLst>
              <a:ext uri="{FF2B5EF4-FFF2-40B4-BE49-F238E27FC236}">
                <a16:creationId xmlns:a16="http://schemas.microsoft.com/office/drawing/2014/main" id="{99C1ECAA-91AC-4E54-88E8-775AD49BC317}"/>
              </a:ext>
            </a:extLst>
          </p:cNvPr>
          <p:cNvSpPr>
            <a:spLocks noGrp="1"/>
          </p:cNvSpPr>
          <p:nvPr>
            <p:ph type="subTitle" idx="1"/>
          </p:nvPr>
        </p:nvSpPr>
        <p:spPr>
          <a:xfrm>
            <a:off x="1524000" y="3602037"/>
            <a:ext cx="9144000" cy="2811641"/>
          </a:xfrm>
        </p:spPr>
        <p:txBody>
          <a:bodyPr>
            <a:normAutofit fontScale="77500" lnSpcReduction="20000"/>
          </a:bodyPr>
          <a:lstStyle/>
          <a:p>
            <a:pPr marL="0" marR="0" algn="ctr">
              <a:lnSpc>
                <a:spcPct val="120000"/>
              </a:lnSpc>
              <a:spcBef>
                <a:spcPts val="0"/>
              </a:spcBef>
              <a:spcAft>
                <a:spcPts val="1000"/>
              </a:spcAft>
            </a:pPr>
            <a:r>
              <a:rPr lang="en-US" sz="33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RUZANNA GALOYAN</a:t>
            </a:r>
          </a:p>
          <a:p>
            <a:pPr marL="0" marR="0" algn="ctr">
              <a:lnSpc>
                <a:spcPct val="120000"/>
              </a:lnSpc>
              <a:spcBef>
                <a:spcPts val="0"/>
              </a:spcBef>
              <a:spcAft>
                <a:spcPts val="1000"/>
              </a:spcAft>
            </a:pPr>
            <a:r>
              <a:rPr lang="en-US" sz="33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WEST COAST UNIVERSITY</a:t>
            </a:r>
          </a:p>
          <a:p>
            <a:pPr marL="0" marR="0" algn="ctr">
              <a:lnSpc>
                <a:spcPct val="120000"/>
              </a:lnSpc>
              <a:spcBef>
                <a:spcPts val="0"/>
              </a:spcBef>
              <a:spcAft>
                <a:spcPts val="1000"/>
              </a:spcAft>
            </a:pPr>
            <a:r>
              <a:rPr lang="en-US" sz="33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OCTOBER 12, 2020</a:t>
            </a:r>
          </a:p>
          <a:p>
            <a:pPr marL="0" marR="0" algn="ctr">
              <a:lnSpc>
                <a:spcPct val="120000"/>
              </a:lnSpc>
              <a:spcBef>
                <a:spcPts val="0"/>
              </a:spcBef>
              <a:spcAft>
                <a:spcPts val="1000"/>
              </a:spcAft>
            </a:pPr>
            <a:r>
              <a:rPr lang="en-US" sz="33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CAPSTONE 401</a:t>
            </a:r>
          </a:p>
          <a:p>
            <a:pPr marL="0" marR="0" algn="ctr">
              <a:lnSpc>
                <a:spcPct val="120000"/>
              </a:lnSpc>
              <a:spcBef>
                <a:spcPts val="0"/>
              </a:spcBef>
              <a:spcAft>
                <a:spcPts val="1000"/>
              </a:spcAft>
            </a:pPr>
            <a:r>
              <a:rPr lang="en-US" sz="33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DR. MIRZATONI</a:t>
            </a:r>
          </a:p>
          <a:p>
            <a:endParaRPr lang="en-US" dirty="0"/>
          </a:p>
        </p:txBody>
      </p:sp>
    </p:spTree>
    <p:extLst>
      <p:ext uri="{BB962C8B-B14F-4D97-AF65-F5344CB8AC3E}">
        <p14:creationId xmlns:p14="http://schemas.microsoft.com/office/powerpoint/2010/main" val="1791327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C95B4-CBB0-4B8E-8B48-E2B266BE1055}"/>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Outline.</a:t>
            </a:r>
          </a:p>
        </p:txBody>
      </p:sp>
      <p:sp>
        <p:nvSpPr>
          <p:cNvPr id="3" name="Content Placeholder 2">
            <a:extLst>
              <a:ext uri="{FF2B5EF4-FFF2-40B4-BE49-F238E27FC236}">
                <a16:creationId xmlns:a16="http://schemas.microsoft.com/office/drawing/2014/main" id="{68893AC8-1A8D-4EFC-BB53-4D94BCE8A09C}"/>
              </a:ext>
            </a:extLst>
          </p:cNvPr>
          <p:cNvSpPr>
            <a:spLocks noGrp="1"/>
          </p:cNvSpPr>
          <p:nvPr>
            <p:ph idx="1"/>
          </p:nvPr>
        </p:nvSpPr>
        <p:spPr/>
        <p:txBody>
          <a:bodyPr>
            <a:normAutofit/>
          </a:bodyPr>
          <a:lstStyle/>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Introduction.</a:t>
            </a:r>
          </a:p>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Scientific perspective.</a:t>
            </a:r>
          </a:p>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Effects of PTSD on an individual.</a:t>
            </a:r>
          </a:p>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Mathematical perspective.</a:t>
            </a:r>
          </a:p>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Cultural issues in PTSD.</a:t>
            </a:r>
          </a:p>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Psychological treatment.</a:t>
            </a:r>
          </a:p>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Ethical issues in PTSD.</a:t>
            </a:r>
          </a:p>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Efforts to reduce ethical issues.</a:t>
            </a:r>
          </a:p>
          <a:p>
            <a:pPr algn="ctr">
              <a:buFont typeface="Wingdings" panose="05000000000000000000" pitchFamily="2" charset="2"/>
              <a:buChar char="Ø"/>
            </a:pPr>
            <a:r>
              <a:rPr lang="en-US" b="1" dirty="0">
                <a:latin typeface="Times New Roman" panose="02020603050405020304" pitchFamily="18" charset="0"/>
                <a:cs typeface="Times New Roman" panose="02020603050405020304" pitchFamily="18" charset="0"/>
              </a:rPr>
              <a:t>Conclusion.</a:t>
            </a:r>
          </a:p>
        </p:txBody>
      </p:sp>
    </p:spTree>
    <p:extLst>
      <p:ext uri="{BB962C8B-B14F-4D97-AF65-F5344CB8AC3E}">
        <p14:creationId xmlns:p14="http://schemas.microsoft.com/office/powerpoint/2010/main" val="4191092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E180B-985A-4070-BCED-52E3AE89073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endParaRPr lang="en-US" b="1" dirty="0"/>
          </a:p>
        </p:txBody>
      </p:sp>
      <p:sp>
        <p:nvSpPr>
          <p:cNvPr id="3" name="Content Placeholder 2">
            <a:extLst>
              <a:ext uri="{FF2B5EF4-FFF2-40B4-BE49-F238E27FC236}">
                <a16:creationId xmlns:a16="http://schemas.microsoft.com/office/drawing/2014/main" id="{DE69E011-7211-486F-A8B4-A99F374E01DC}"/>
              </a:ext>
            </a:extLst>
          </p:cNvPr>
          <p:cNvSpPr>
            <a:spLocks noGrp="1"/>
          </p:cNvSpPr>
          <p:nvPr>
            <p:ph idx="1"/>
          </p:nvPr>
        </p:nvSpPr>
        <p:spPr>
          <a:xfrm>
            <a:off x="838200" y="2176529"/>
            <a:ext cx="10515600" cy="4000433"/>
          </a:xfrm>
        </p:spPr>
        <p:txBody>
          <a:bodyPr>
            <a:normAutofit/>
          </a:bodyPr>
          <a:lstStyle/>
          <a:p>
            <a:pPr algn="ctr"/>
            <a:r>
              <a:rPr lang="en-US" dirty="0">
                <a:effectLst/>
                <a:latin typeface="Times New Roman" panose="02020603050405020304" pitchFamily="18" charset="0"/>
                <a:ea typeface="Calibri" panose="020F0502020204030204" pitchFamily="34" charset="0"/>
              </a:rPr>
              <a:t>Post-traumatic Stress Disorder (PTSD) refers to a condition by which a person fails to make progress after witnessing or experiencing a terrifying incidence.</a:t>
            </a:r>
          </a:p>
          <a:p>
            <a:pPr algn="ctr"/>
            <a:r>
              <a:rPr lang="en-US" dirty="0">
                <a:effectLst/>
                <a:latin typeface="Times New Roman" panose="02020603050405020304" pitchFamily="18" charset="0"/>
                <a:ea typeface="Calibri" panose="020F0502020204030204" pitchFamily="34" charset="0"/>
              </a:rPr>
              <a:t>Post-traumatic stress disorder may be caused by serious accidents, sexual assaults, physical harassment, child abuse, domestic abuse in families, traumatic exposure in family gatherings, health problems such as admission into the intensive care unit, losing a child or a spouse, and seeing a loved one experience a traumatic event</a:t>
            </a:r>
            <a:endParaRPr lang="en-US" dirty="0"/>
          </a:p>
        </p:txBody>
      </p:sp>
    </p:spTree>
    <p:extLst>
      <p:ext uri="{BB962C8B-B14F-4D97-AF65-F5344CB8AC3E}">
        <p14:creationId xmlns:p14="http://schemas.microsoft.com/office/powerpoint/2010/main" val="4157933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1CD22-4BBC-48BE-BBB8-13015FD91A5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Scientific perspective.</a:t>
            </a:r>
            <a:endParaRPr lang="en-US" b="1" dirty="0"/>
          </a:p>
        </p:txBody>
      </p:sp>
      <p:sp>
        <p:nvSpPr>
          <p:cNvPr id="3" name="Content Placeholder 2">
            <a:extLst>
              <a:ext uri="{FF2B5EF4-FFF2-40B4-BE49-F238E27FC236}">
                <a16:creationId xmlns:a16="http://schemas.microsoft.com/office/drawing/2014/main" id="{85AE9B0C-80C9-45E6-A46E-24C10C612140}"/>
              </a:ext>
            </a:extLst>
          </p:cNvPr>
          <p:cNvSpPr>
            <a:spLocks noGrp="1"/>
          </p:cNvSpPr>
          <p:nvPr>
            <p:ph idx="1"/>
          </p:nvPr>
        </p:nvSpPr>
        <p:spPr>
          <a:xfrm>
            <a:off x="838200" y="2537138"/>
            <a:ext cx="6477000" cy="3116688"/>
          </a:xfrm>
        </p:spPr>
        <p:txBody>
          <a:bodyPr>
            <a:normAutofit/>
          </a:bodyPr>
          <a:lstStyle/>
          <a:p>
            <a:pPr algn="ctr"/>
            <a:r>
              <a:rPr lang="en-US" dirty="0">
                <a:effectLst/>
                <a:latin typeface="Times New Roman" panose="02020603050405020304" pitchFamily="18" charset="0"/>
                <a:ea typeface="Calibri" panose="020F0502020204030204" pitchFamily="34" charset="0"/>
              </a:rPr>
              <a:t>Science defines PTSD as a psychological injury.</a:t>
            </a:r>
          </a:p>
          <a:p>
            <a:pPr algn="ctr"/>
            <a:r>
              <a:rPr lang="en-US" dirty="0">
                <a:effectLst/>
                <a:latin typeface="Times New Roman" panose="02020603050405020304" pitchFamily="18" charset="0"/>
                <a:ea typeface="Calibri" panose="020F0502020204030204" pitchFamily="34" charset="0"/>
              </a:rPr>
              <a:t>The studies highlight that the condition causes physical alterations in the brain and if not treated leads to confusion making life unrealistic and understanding their own mind becomes a problem.</a:t>
            </a:r>
          </a:p>
          <a:p>
            <a:pPr algn="ctr"/>
            <a:r>
              <a:rPr lang="en-US" dirty="0">
                <a:effectLst/>
                <a:latin typeface="Times New Roman" panose="02020603050405020304" pitchFamily="18" charset="0"/>
                <a:ea typeface="Calibri" panose="020F0502020204030204" pitchFamily="34" charset="0"/>
              </a:rPr>
              <a:t>Biological and psychological information provide insights on the thesis that PTSD develops from the brain’s failure to contain biological stress stimulants during trauma.</a:t>
            </a:r>
            <a:endParaRPr lang="en-US" dirty="0"/>
          </a:p>
        </p:txBody>
      </p:sp>
      <p:pic>
        <p:nvPicPr>
          <p:cNvPr id="5" name="Picture 4">
            <a:extLst>
              <a:ext uri="{FF2B5EF4-FFF2-40B4-BE49-F238E27FC236}">
                <a16:creationId xmlns:a16="http://schemas.microsoft.com/office/drawing/2014/main" id="{8C5B4B99-8D95-4682-A6D7-E111025C47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105" y="2335238"/>
            <a:ext cx="4391887" cy="3116688"/>
          </a:xfrm>
          <a:prstGeom prst="rect">
            <a:avLst/>
          </a:prstGeom>
        </p:spPr>
      </p:pic>
    </p:spTree>
    <p:extLst>
      <p:ext uri="{BB962C8B-B14F-4D97-AF65-F5344CB8AC3E}">
        <p14:creationId xmlns:p14="http://schemas.microsoft.com/office/powerpoint/2010/main" val="2941763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B6EB7-E1FF-4931-8B9C-4AD2A3A690A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Effects of PTSD on an individual.</a:t>
            </a:r>
            <a:endParaRPr lang="en-US" b="1" dirty="0"/>
          </a:p>
        </p:txBody>
      </p:sp>
      <p:sp>
        <p:nvSpPr>
          <p:cNvPr id="3" name="Content Placeholder 2">
            <a:extLst>
              <a:ext uri="{FF2B5EF4-FFF2-40B4-BE49-F238E27FC236}">
                <a16:creationId xmlns:a16="http://schemas.microsoft.com/office/drawing/2014/main" id="{43D4EB7B-F0A9-46D6-B81D-0F419963F127}"/>
              </a:ext>
            </a:extLst>
          </p:cNvPr>
          <p:cNvSpPr>
            <a:spLocks noGrp="1"/>
          </p:cNvSpPr>
          <p:nvPr>
            <p:ph idx="1"/>
          </p:nvPr>
        </p:nvSpPr>
        <p:spPr>
          <a:xfrm>
            <a:off x="838200" y="1825624"/>
            <a:ext cx="7081911" cy="5032375"/>
          </a:xfrm>
        </p:spPr>
        <p:txBody>
          <a:bodyPr>
            <a:normAutofit/>
          </a:bodyPr>
          <a:lstStyle/>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Difficulties in performing day to day activities.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Relationship, friendship and family failure.</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Lack of interests in social events.</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Increased overdependence.</a:t>
            </a:r>
          </a:p>
          <a:p>
            <a:pPr algn="ctr">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depression, frequent panic attacks, and anxiety attacks </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General worsening of an individual’s health.</a:t>
            </a:r>
          </a:p>
          <a:p>
            <a:pPr algn="ct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Intrusive memories.</a:t>
            </a:r>
          </a:p>
        </p:txBody>
      </p:sp>
      <p:pic>
        <p:nvPicPr>
          <p:cNvPr id="5" name="Picture 4">
            <a:extLst>
              <a:ext uri="{FF2B5EF4-FFF2-40B4-BE49-F238E27FC236}">
                <a16:creationId xmlns:a16="http://schemas.microsoft.com/office/drawing/2014/main" id="{90D1FAE8-CEFD-41FE-81BE-B5DCBE9CD1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0086" y="2264898"/>
            <a:ext cx="4206965" cy="3319976"/>
          </a:xfrm>
          <a:prstGeom prst="rect">
            <a:avLst/>
          </a:prstGeom>
        </p:spPr>
      </p:pic>
    </p:spTree>
    <p:extLst>
      <p:ext uri="{BB962C8B-B14F-4D97-AF65-F5344CB8AC3E}">
        <p14:creationId xmlns:p14="http://schemas.microsoft.com/office/powerpoint/2010/main" val="4280955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4CC23-3678-4596-8F99-03D0CC569700}"/>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Mathematical perspective.</a:t>
            </a:r>
            <a:endParaRPr lang="en-US" b="1" dirty="0"/>
          </a:p>
        </p:txBody>
      </p:sp>
      <p:sp>
        <p:nvSpPr>
          <p:cNvPr id="3" name="Content Placeholder 2">
            <a:extLst>
              <a:ext uri="{FF2B5EF4-FFF2-40B4-BE49-F238E27FC236}">
                <a16:creationId xmlns:a16="http://schemas.microsoft.com/office/drawing/2014/main" id="{CBEE898D-EA4C-4B96-B712-5E4DF378AA72}"/>
              </a:ext>
            </a:extLst>
          </p:cNvPr>
          <p:cNvSpPr>
            <a:spLocks noGrp="1"/>
          </p:cNvSpPr>
          <p:nvPr>
            <p:ph idx="1"/>
          </p:nvPr>
        </p:nvSpPr>
        <p:spPr/>
        <p:txBody>
          <a:bodyPr>
            <a:normAutofit/>
          </a:bodyPr>
          <a:lstStyle/>
          <a:p>
            <a:pPr algn="ctr"/>
            <a:r>
              <a:rPr lang="en-US" dirty="0">
                <a:effectLst/>
                <a:latin typeface="Times New Roman" panose="02020603050405020304" pitchFamily="18" charset="0"/>
                <a:ea typeface="Calibri" panose="020F0502020204030204" pitchFamily="34" charset="0"/>
              </a:rPr>
              <a:t>Post-traumatic stress disorder can happen to anybody, irrespective of age, gender, and ethnic groups</a:t>
            </a:r>
          </a:p>
          <a:p>
            <a:pPr algn="ctr"/>
            <a:r>
              <a:rPr lang="en-US" dirty="0">
                <a:effectLst/>
                <a:latin typeface="Times New Roman" panose="02020603050405020304" pitchFamily="18" charset="0"/>
                <a:ea typeface="Calibri" panose="020F0502020204030204" pitchFamily="34" charset="0"/>
              </a:rPr>
              <a:t>United States PTSD statics shows that adults are more prone to this condition and contribute to 8 million diagnoses annually. Women are the most affected. </a:t>
            </a:r>
          </a:p>
          <a:p>
            <a:pPr algn="ctr"/>
            <a:r>
              <a:rPr lang="en-US" dirty="0">
                <a:effectLst/>
                <a:latin typeface="Times New Roman" panose="02020603050405020304" pitchFamily="18" charset="0"/>
                <a:ea typeface="Calibri" panose="020F0502020204030204" pitchFamily="34" charset="0"/>
              </a:rPr>
              <a:t>Adults are common patients because they undergo more traumatic experiences in their lifetime.</a:t>
            </a:r>
          </a:p>
          <a:p>
            <a:pPr algn="ctr"/>
            <a:r>
              <a:rPr lang="en-US" dirty="0">
                <a:effectLst/>
                <a:latin typeface="Times New Roman" panose="02020603050405020304" pitchFamily="18" charset="0"/>
                <a:ea typeface="Calibri" panose="020F0502020204030204" pitchFamily="34" charset="0"/>
              </a:rPr>
              <a:t>Men are not likely to suffer Post-traumatic stress disorder compared to women </a:t>
            </a:r>
            <a:r>
              <a:rPr lang="en-US" dirty="0" err="1">
                <a:effectLst/>
                <a:latin typeface="Times New Roman" panose="02020603050405020304" pitchFamily="18" charset="0"/>
                <a:ea typeface="Calibri" panose="020F0502020204030204" pitchFamily="34" charset="0"/>
              </a:rPr>
              <a:t>Women</a:t>
            </a:r>
            <a:r>
              <a:rPr lang="en-US" dirty="0">
                <a:effectLst/>
                <a:latin typeface="Times New Roman" panose="02020603050405020304" pitchFamily="18" charset="0"/>
                <a:ea typeface="Calibri" panose="020F0502020204030204" pitchFamily="34" charset="0"/>
              </a:rPr>
              <a:t> have 10 out of every 100 and men having 5 out of every 100.</a:t>
            </a:r>
            <a:endParaRPr lang="en-US" dirty="0"/>
          </a:p>
        </p:txBody>
      </p:sp>
    </p:spTree>
    <p:extLst>
      <p:ext uri="{BB962C8B-B14F-4D97-AF65-F5344CB8AC3E}">
        <p14:creationId xmlns:p14="http://schemas.microsoft.com/office/powerpoint/2010/main" val="4132680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C63A7-AAC9-4D58-9BF4-9B3B5A20412D}"/>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Cultural issues in PTSD.</a:t>
            </a:r>
            <a:endParaRPr lang="en-US" b="1" dirty="0"/>
          </a:p>
        </p:txBody>
      </p:sp>
      <p:sp>
        <p:nvSpPr>
          <p:cNvPr id="3" name="Content Placeholder 2">
            <a:extLst>
              <a:ext uri="{FF2B5EF4-FFF2-40B4-BE49-F238E27FC236}">
                <a16:creationId xmlns:a16="http://schemas.microsoft.com/office/drawing/2014/main" id="{E953C38D-8B3F-450D-97DA-E0A737F75974}"/>
              </a:ext>
            </a:extLst>
          </p:cNvPr>
          <p:cNvSpPr>
            <a:spLocks noGrp="1"/>
          </p:cNvSpPr>
          <p:nvPr>
            <p:ph idx="1"/>
          </p:nvPr>
        </p:nvSpPr>
        <p:spPr>
          <a:xfrm>
            <a:off x="838200" y="1825625"/>
            <a:ext cx="10515600" cy="3841079"/>
          </a:xfrm>
        </p:spPr>
        <p:txBody>
          <a:bodyPr/>
          <a:lstStyle/>
          <a:p>
            <a:pPr algn="ctr"/>
            <a:r>
              <a:rPr lang="en-US" sz="3200" dirty="0">
                <a:latin typeface="Times New Roman" panose="02020603050405020304" pitchFamily="18" charset="0"/>
                <a:ea typeface="Calibri" panose="020F0502020204030204" pitchFamily="34" charset="0"/>
              </a:rPr>
              <a:t>C</a:t>
            </a:r>
            <a:r>
              <a:rPr lang="en-US" sz="3200" dirty="0">
                <a:effectLst/>
                <a:latin typeface="Times New Roman" panose="02020603050405020304" pitchFamily="18" charset="0"/>
                <a:ea typeface="Calibri" panose="020F0502020204030204" pitchFamily="34" charset="0"/>
              </a:rPr>
              <a:t>ulture influences how a person handles intrusive memories, how focused a person is, and how culture influences the recovery of a patient.</a:t>
            </a:r>
          </a:p>
          <a:p>
            <a:pPr algn="ctr"/>
            <a:r>
              <a:rPr lang="en-US" sz="3200" dirty="0">
                <a:latin typeface="Times New Roman" panose="02020603050405020304" pitchFamily="18" charset="0"/>
                <a:ea typeface="Calibri" panose="020F0502020204030204" pitchFamily="34" charset="0"/>
              </a:rPr>
              <a:t>S</a:t>
            </a:r>
            <a:r>
              <a:rPr lang="en-US" sz="3200" dirty="0">
                <a:effectLst/>
                <a:latin typeface="Times New Roman" panose="02020603050405020304" pitchFamily="18" charset="0"/>
                <a:ea typeface="Calibri" panose="020F0502020204030204" pitchFamily="34" charset="0"/>
              </a:rPr>
              <a:t>tigmatization from society increases with increased levels of post-traumatic stress disorder.</a:t>
            </a:r>
          </a:p>
          <a:p>
            <a:pPr algn="ctr"/>
            <a:r>
              <a:rPr lang="en-US" sz="3200" dirty="0">
                <a:effectLst/>
                <a:latin typeface="Times New Roman" panose="02020603050405020304" pitchFamily="18" charset="0"/>
                <a:ea typeface="Calibri" panose="020F0502020204030204" pitchFamily="34" charset="0"/>
              </a:rPr>
              <a:t>some cultures, religious people believe that spiritual struggle is the main cause of Post-traumatic stress disorder</a:t>
            </a:r>
            <a:r>
              <a:rPr lang="en-US" sz="3200" dirty="0">
                <a:latin typeface="Times New Roman" panose="02020603050405020304" pitchFamily="18" charset="0"/>
                <a:ea typeface="Calibri" panose="020F0502020204030204" pitchFamily="34" charset="0"/>
              </a:rPr>
              <a:t>.</a:t>
            </a:r>
          </a:p>
          <a:p>
            <a:pPr marL="0" indent="0">
              <a:buNone/>
            </a:pPr>
            <a:endParaRPr lang="en-US" dirty="0"/>
          </a:p>
        </p:txBody>
      </p:sp>
    </p:spTree>
    <p:extLst>
      <p:ext uri="{BB962C8B-B14F-4D97-AF65-F5344CB8AC3E}">
        <p14:creationId xmlns:p14="http://schemas.microsoft.com/office/powerpoint/2010/main" val="3687037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915E-CE65-4BFD-8263-482D1FF11A5B}"/>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Psychological treatment.</a:t>
            </a:r>
            <a:endParaRPr lang="en-US" b="1" dirty="0"/>
          </a:p>
        </p:txBody>
      </p:sp>
      <p:sp>
        <p:nvSpPr>
          <p:cNvPr id="3" name="Content Placeholder 2">
            <a:extLst>
              <a:ext uri="{FF2B5EF4-FFF2-40B4-BE49-F238E27FC236}">
                <a16:creationId xmlns:a16="http://schemas.microsoft.com/office/drawing/2014/main" id="{50A4DB89-C20E-478A-B050-6FE8D48BD3E6}"/>
              </a:ext>
            </a:extLst>
          </p:cNvPr>
          <p:cNvSpPr>
            <a:spLocks noGrp="1"/>
          </p:cNvSpPr>
          <p:nvPr>
            <p:ph idx="1"/>
          </p:nvPr>
        </p:nvSpPr>
        <p:spPr/>
        <p:txBody>
          <a:bodyPr/>
          <a:lstStyle/>
          <a:p>
            <a:pPr algn="ctr"/>
            <a:r>
              <a:rPr lang="en-US" u="sng" dirty="0">
                <a:effectLst/>
                <a:latin typeface="Times New Roman" panose="02020603050405020304" pitchFamily="18" charset="0"/>
                <a:ea typeface="Calibri" panose="020F0502020204030204" pitchFamily="34" charset="0"/>
              </a:rPr>
              <a:t>stress Inoculation training </a:t>
            </a:r>
          </a:p>
          <a:p>
            <a:pPr algn="ctr"/>
            <a:r>
              <a:rPr lang="en-US" dirty="0">
                <a:effectLst/>
                <a:latin typeface="Times New Roman" panose="02020603050405020304" pitchFamily="18" charset="0"/>
                <a:ea typeface="Calibri" panose="020F0502020204030204" pitchFamily="34" charset="0"/>
              </a:rPr>
              <a:t>It involves sitting in a social group with other Post-Traumatic stress disorder patients with the aim of altering their attitudes towards their perception of the traumatic events and helping them develop better methods of dealing with them </a:t>
            </a:r>
          </a:p>
          <a:p>
            <a:endParaRPr lang="en-US" dirty="0"/>
          </a:p>
        </p:txBody>
      </p:sp>
      <p:pic>
        <p:nvPicPr>
          <p:cNvPr id="9" name="Picture 8">
            <a:extLst>
              <a:ext uri="{FF2B5EF4-FFF2-40B4-BE49-F238E27FC236}">
                <a16:creationId xmlns:a16="http://schemas.microsoft.com/office/drawing/2014/main" id="{CC4E8D77-ECE1-47DF-BD21-5FAFC6DDE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512" y="4001293"/>
            <a:ext cx="3592171" cy="2690661"/>
          </a:xfrm>
          <a:prstGeom prst="rect">
            <a:avLst/>
          </a:prstGeom>
        </p:spPr>
      </p:pic>
    </p:spTree>
    <p:extLst>
      <p:ext uri="{BB962C8B-B14F-4D97-AF65-F5344CB8AC3E}">
        <p14:creationId xmlns:p14="http://schemas.microsoft.com/office/powerpoint/2010/main" val="1234080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C1B1F-5F78-4C9D-A9B2-6443E93B70A6}"/>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Ethical issues in PTSD.</a:t>
            </a:r>
            <a:endParaRPr lang="en-US" b="1" dirty="0"/>
          </a:p>
        </p:txBody>
      </p:sp>
      <p:sp>
        <p:nvSpPr>
          <p:cNvPr id="3" name="Content Placeholder 2">
            <a:extLst>
              <a:ext uri="{FF2B5EF4-FFF2-40B4-BE49-F238E27FC236}">
                <a16:creationId xmlns:a16="http://schemas.microsoft.com/office/drawing/2014/main" id="{C55B07AA-7B66-45E4-8236-C1A0447576BC}"/>
              </a:ext>
            </a:extLst>
          </p:cNvPr>
          <p:cNvSpPr>
            <a:spLocks noGrp="1"/>
          </p:cNvSpPr>
          <p:nvPr>
            <p:ph idx="1"/>
          </p:nvPr>
        </p:nvSpPr>
        <p:spPr/>
        <p:txBody>
          <a:bodyPr>
            <a:normAutofit/>
          </a:bodyPr>
          <a:lstStyle/>
          <a:p>
            <a:pPr algn="ctr"/>
            <a:r>
              <a:rPr lang="en-US" u="sng" dirty="0">
                <a:effectLst/>
                <a:latin typeface="Times New Roman" panose="02020603050405020304" pitchFamily="18" charset="0"/>
                <a:ea typeface="Calibri" panose="020F0502020204030204" pitchFamily="34" charset="0"/>
              </a:rPr>
              <a:t>confidentiality and disclosure.</a:t>
            </a:r>
          </a:p>
          <a:p>
            <a:pPr marL="0" indent="0" algn="ctr">
              <a:buNone/>
            </a:pPr>
            <a:r>
              <a:rPr lang="en-US" dirty="0">
                <a:effectLst/>
                <a:latin typeface="Times New Roman" panose="02020603050405020304" pitchFamily="18" charset="0"/>
                <a:ea typeface="Calibri" panose="020F0502020204030204" pitchFamily="34" charset="0"/>
              </a:rPr>
              <a:t>a physician or a psychologist may break the sanctity of information where the post-traumatic stress disorder needs the confidentiality of their medical diagnosis maintained</a:t>
            </a:r>
          </a:p>
          <a:p>
            <a:pPr algn="ctr"/>
            <a:r>
              <a:rPr lang="en-US" dirty="0">
                <a:effectLst/>
                <a:latin typeface="Times New Roman" panose="02020603050405020304" pitchFamily="18" charset="0"/>
                <a:ea typeface="Calibri" panose="020F0502020204030204" pitchFamily="34" charset="0"/>
              </a:rPr>
              <a:t> </a:t>
            </a:r>
            <a:r>
              <a:rPr lang="en-US" u="sng" dirty="0">
                <a:effectLst/>
                <a:latin typeface="Times New Roman" panose="02020603050405020304" pitchFamily="18" charset="0"/>
                <a:ea typeface="Calibri" panose="020F0502020204030204" pitchFamily="34" charset="0"/>
              </a:rPr>
              <a:t>the inadequacy of information regarding patients with post-traumatic stress disorder.</a:t>
            </a:r>
          </a:p>
          <a:p>
            <a:pPr marL="0" indent="0" algn="ctr">
              <a:buNone/>
            </a:pPr>
            <a:r>
              <a:rPr lang="en-US" dirty="0">
                <a:effectLst/>
                <a:latin typeface="Times New Roman" panose="02020603050405020304" pitchFamily="18" charset="0"/>
                <a:ea typeface="Calibri" panose="020F0502020204030204" pitchFamily="34" charset="0"/>
              </a:rPr>
              <a:t>since no medical practitioner should provide medical advice about a patient without having the necessary diagnosis</a:t>
            </a:r>
            <a:endParaRPr lang="en-US" dirty="0"/>
          </a:p>
        </p:txBody>
      </p:sp>
    </p:spTree>
    <p:extLst>
      <p:ext uri="{BB962C8B-B14F-4D97-AF65-F5344CB8AC3E}">
        <p14:creationId xmlns:p14="http://schemas.microsoft.com/office/powerpoint/2010/main" val="3260592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E794D-04BA-4BB9-A0BF-09A41B2F07C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Efforts to reduce ethical issues.</a:t>
            </a:r>
            <a:endParaRPr lang="en-US" b="1" dirty="0"/>
          </a:p>
        </p:txBody>
      </p:sp>
      <p:sp>
        <p:nvSpPr>
          <p:cNvPr id="3" name="Content Placeholder 2">
            <a:extLst>
              <a:ext uri="{FF2B5EF4-FFF2-40B4-BE49-F238E27FC236}">
                <a16:creationId xmlns:a16="http://schemas.microsoft.com/office/drawing/2014/main" id="{C116504B-4CA1-4DF6-B0CE-C647A7C7AE70}"/>
              </a:ext>
            </a:extLst>
          </p:cNvPr>
          <p:cNvSpPr>
            <a:spLocks noGrp="1"/>
          </p:cNvSpPr>
          <p:nvPr>
            <p:ph idx="1"/>
          </p:nvPr>
        </p:nvSpPr>
        <p:spPr/>
        <p:txBody>
          <a:bodyPr>
            <a:normAutofit lnSpcReduction="10000"/>
          </a:bodyPr>
          <a:lstStyle/>
          <a:p>
            <a:pPr algn="ctr"/>
            <a:r>
              <a:rPr lang="en-US" sz="3200" dirty="0">
                <a:effectLst/>
                <a:latin typeface="Times New Roman" panose="02020603050405020304" pitchFamily="18" charset="0"/>
                <a:ea typeface="Calibri" panose="020F0502020204030204" pitchFamily="34" charset="0"/>
              </a:rPr>
              <a:t>A consent should be signed.</a:t>
            </a:r>
          </a:p>
          <a:p>
            <a:pPr algn="ctr"/>
            <a:r>
              <a:rPr lang="en-US" sz="3200" dirty="0">
                <a:effectLst/>
                <a:latin typeface="Times New Roman" panose="02020603050405020304" pitchFamily="18" charset="0"/>
                <a:ea typeface="Calibri" panose="020F0502020204030204" pitchFamily="34" charset="0"/>
              </a:rPr>
              <a:t>gathering necessary background information about the patient.</a:t>
            </a:r>
          </a:p>
          <a:p>
            <a:pPr algn="ctr"/>
            <a:r>
              <a:rPr lang="en-US" sz="3200" dirty="0">
                <a:latin typeface="Times New Roman" panose="02020603050405020304" pitchFamily="18" charset="0"/>
                <a:ea typeface="Calibri" panose="020F0502020204030204" pitchFamily="34" charset="0"/>
              </a:rPr>
              <a:t>U</a:t>
            </a:r>
            <a:r>
              <a:rPr lang="en-US" sz="3200" dirty="0">
                <a:effectLst/>
                <a:latin typeface="Times New Roman" panose="02020603050405020304" pitchFamily="18" charset="0"/>
                <a:ea typeface="Calibri" panose="020F0502020204030204" pitchFamily="34" charset="0"/>
              </a:rPr>
              <a:t>nderstanding the different ethical and cultural factors and difficulties and the different ways through which they can be handled to ensure that the interests and health of the patient are at priority</a:t>
            </a:r>
            <a:r>
              <a:rPr lang="en-US" sz="3200" dirty="0">
                <a:latin typeface="Times New Roman" panose="02020603050405020304" pitchFamily="18" charset="0"/>
                <a:ea typeface="Calibri" panose="020F0502020204030204" pitchFamily="34" charset="0"/>
              </a:rPr>
              <a:t>.</a:t>
            </a:r>
          </a:p>
          <a:p>
            <a:pPr marL="0" indent="0">
              <a:buNone/>
            </a:pPr>
            <a:endParaRPr lang="en-US" dirty="0"/>
          </a:p>
        </p:txBody>
      </p:sp>
    </p:spTree>
    <p:extLst>
      <p:ext uri="{BB962C8B-B14F-4D97-AF65-F5344CB8AC3E}">
        <p14:creationId xmlns:p14="http://schemas.microsoft.com/office/powerpoint/2010/main" val="4192718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27EBD-41A7-4E20-BFC8-0A7085543839}"/>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69C5C8D8-F7A7-4A59-9105-67D906837248}"/>
              </a:ext>
            </a:extLst>
          </p:cNvPr>
          <p:cNvSpPr>
            <a:spLocks noGrp="1"/>
          </p:cNvSpPr>
          <p:nvPr>
            <p:ph idx="1"/>
          </p:nvPr>
        </p:nvSpPr>
        <p:spPr>
          <a:xfrm>
            <a:off x="838200" y="1825625"/>
            <a:ext cx="10515600" cy="3699412"/>
          </a:xfrm>
        </p:spPr>
        <p:txBody>
          <a:bodyPr>
            <a:normAutofit lnSpcReduction="10000"/>
          </a:bodyPr>
          <a:lstStyle/>
          <a:p>
            <a:pPr algn="ctr">
              <a:buFont typeface="Wingdings" panose="05000000000000000000" pitchFamily="2" charset="2"/>
              <a:buChar char="Ø"/>
            </a:pPr>
            <a:r>
              <a:rPr lang="en-US" sz="3200" dirty="0">
                <a:effectLst/>
                <a:latin typeface="Times New Roman" panose="02020603050405020304" pitchFamily="18" charset="0"/>
                <a:ea typeface="Calibri" panose="020F0502020204030204" pitchFamily="34" charset="0"/>
              </a:rPr>
              <a:t>Post-Traumatic Stress Disorder is caused by many underlying factors and affects many people differently</a:t>
            </a:r>
          </a:p>
          <a:p>
            <a:pPr algn="ctr">
              <a:buFont typeface="Wingdings" panose="05000000000000000000" pitchFamily="2" charset="2"/>
              <a:buChar char="Ø"/>
            </a:pPr>
            <a:r>
              <a:rPr lang="en-US" sz="3200" dirty="0">
                <a:effectLst/>
                <a:latin typeface="Times New Roman" panose="02020603050405020304" pitchFamily="18" charset="0"/>
                <a:ea typeface="Calibri" panose="020F0502020204030204" pitchFamily="34" charset="0"/>
              </a:rPr>
              <a:t>The prevailing signs and symptoms are generally distinct from one patient to another. </a:t>
            </a:r>
            <a:endParaRPr lang="en-US" sz="3200" dirty="0">
              <a:latin typeface="Times New Roman" panose="02020603050405020304" pitchFamily="18" charset="0"/>
              <a:ea typeface="Calibri" panose="020F0502020204030204" pitchFamily="34" charset="0"/>
            </a:endParaRPr>
          </a:p>
          <a:p>
            <a:pPr algn="ctr">
              <a:buFont typeface="Wingdings" panose="05000000000000000000" pitchFamily="2" charset="2"/>
              <a:buChar char="Ø"/>
            </a:pPr>
            <a:r>
              <a:rPr lang="en-US" sz="3200" dirty="0">
                <a:effectLst/>
                <a:latin typeface="Times New Roman" panose="02020603050405020304" pitchFamily="18" charset="0"/>
                <a:ea typeface="Calibri" panose="020F0502020204030204" pitchFamily="34" charset="0"/>
              </a:rPr>
              <a:t>PTSD does not have a specific age limit but women are the most susceptible victims due to situations such as sex assault, rape, death and violence. </a:t>
            </a:r>
            <a:endParaRPr lang="en-US" sz="3200" dirty="0"/>
          </a:p>
        </p:txBody>
      </p:sp>
    </p:spTree>
    <p:extLst>
      <p:ext uri="{BB962C8B-B14F-4D97-AF65-F5344CB8AC3E}">
        <p14:creationId xmlns:p14="http://schemas.microsoft.com/office/powerpoint/2010/main" val="3834634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CCCA-3D3B-487D-885B-18D1D8849191}"/>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B1A58B4A-7D5D-4E02-BF6F-24E5E84772E8}"/>
              </a:ext>
            </a:extLst>
          </p:cNvPr>
          <p:cNvSpPr>
            <a:spLocks noGrp="1"/>
          </p:cNvSpPr>
          <p:nvPr>
            <p:ph idx="1"/>
          </p:nvPr>
        </p:nvSpPr>
        <p:spPr>
          <a:xfrm>
            <a:off x="1029026" y="1930400"/>
            <a:ext cx="10970716" cy="3880773"/>
          </a:xfrm>
        </p:spPr>
        <p:txBody>
          <a:bodyPr>
            <a:normAutofit fontScale="92500" lnSpcReduction="20000"/>
          </a:bodyPr>
          <a:lstStyle/>
          <a:p>
            <a:pPr marL="457200" marR="0" indent="-457200">
              <a:lnSpc>
                <a:spcPct val="200000"/>
              </a:lnSpc>
              <a:spcBef>
                <a:spcPts val="0"/>
              </a:spcBef>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Bipeta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 (2019). Legal and ethical aspects of mental health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1000"/>
              </a:spcAft>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Bisson, J. I., Cosgrove, S., Lewis, C., &amp; Roberts, N. P. (2015). Post-traumatic stress disorder. </a:t>
            </a:r>
            <a:r>
              <a:rPr lang="en-US" sz="1800" i="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Bmj</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351</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gn="just">
              <a:lnSpc>
                <a:spcPct val="200000"/>
              </a:lnSpc>
              <a:spcBef>
                <a:spcPts val="0"/>
              </a:spcBef>
              <a:spcAft>
                <a:spcPts val="1000"/>
              </a:spcAft>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Center for disease control (CDC).</a:t>
            </a:r>
            <a:r>
              <a:rPr lang="en-US" sz="18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Post-traumatic stress disorder in adults</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Accessed [Online] at </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https://www.ptsd.va.gov/understand/common/common_adults.asp#:~:text=The%20following%20statistics%20are%20based,PTSD%20during%20a%20given%20year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Elliott, L., Bennet, A. 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Szott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 &amp; Golub, A. (2018). Competing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constructivisms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the negotiation of PTSD and related stigma among post-9/11 veterans in New York City. Culture, Medicine, and Psychiatry, 42(4), 778-799.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761686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64</TotalTime>
  <Words>783</Words>
  <Application>Microsoft Office PowerPoint</Application>
  <PresentationFormat>Widescreen</PresentationFormat>
  <Paragraphs>61</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POST-TRAUMATIC STRESS DISORDER.</vt:lpstr>
      <vt:lpstr>Outline.</vt:lpstr>
      <vt:lpstr>Introduction.</vt:lpstr>
      <vt:lpstr>Scientific perspective.</vt:lpstr>
      <vt:lpstr>Effects of PTSD on an individual.</vt:lpstr>
      <vt:lpstr>Mathematical perspective.</vt:lpstr>
      <vt:lpstr>Cultural issues in PTSD.</vt:lpstr>
      <vt:lpstr>Psychological treatment.</vt:lpstr>
      <vt:lpstr>Ethical issues in PTSD.</vt:lpstr>
      <vt:lpstr>Efforts to reduce ethical issues.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POST-TRAUMATIC STRESS DISORDER.</dc:title>
  <dc:creator>user</dc:creator>
  <cp:lastModifiedBy>user</cp:lastModifiedBy>
  <cp:revision>9</cp:revision>
  <dcterms:created xsi:type="dcterms:W3CDTF">2020-10-19T02:39:58Z</dcterms:created>
  <dcterms:modified xsi:type="dcterms:W3CDTF">2020-10-19T03:44:56Z</dcterms:modified>
</cp:coreProperties>
</file>